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478" r:id="rId2"/>
    <p:sldId id="486" r:id="rId3"/>
    <p:sldId id="480" r:id="rId4"/>
    <p:sldId id="485" r:id="rId5"/>
    <p:sldId id="515" r:id="rId6"/>
    <p:sldId id="481" r:id="rId7"/>
    <p:sldId id="516" r:id="rId8"/>
    <p:sldId id="492" r:id="rId9"/>
    <p:sldId id="518" r:id="rId10"/>
    <p:sldId id="482" r:id="rId11"/>
    <p:sldId id="497" r:id="rId12"/>
    <p:sldId id="543" r:id="rId13"/>
    <p:sldId id="521" r:id="rId14"/>
    <p:sldId id="484" r:id="rId15"/>
    <p:sldId id="522" r:id="rId16"/>
    <p:sldId id="523" r:id="rId17"/>
    <p:sldId id="524" r:id="rId18"/>
    <p:sldId id="505" r:id="rId19"/>
  </p:sldIdLst>
  <p:sldSz cx="12192000" cy="6858000"/>
  <p:notesSz cx="6858000" cy="9144000"/>
  <p:embeddedFontLst>
    <p:embeddedFont>
      <p:font typeface="思源黑体 CN Bold" panose="02010600030101010101" charset="-122"/>
      <p:bold r:id="rId20"/>
    </p:embeddedFont>
    <p:embeddedFont>
      <p:font typeface="Microsoft YaHei UI" panose="020B0503020204020204" pitchFamily="34" charset="-122"/>
      <p:regular r:id="rId21"/>
      <p:bold r:id="rId22"/>
    </p:embeddedFont>
    <p:embeddedFont>
      <p:font typeface="Segoe UI Symbol" panose="020B0502040204020203" pitchFamily="34" charset="0"/>
      <p:regular r:id="rId2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9" userDrawn="1">
          <p15:clr>
            <a:srgbClr val="A4A3A4"/>
          </p15:clr>
        </p15:guide>
        <p15:guide id="2" pos="10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3F3"/>
    <a:srgbClr val="00355C"/>
    <a:srgbClr val="3187C6"/>
    <a:srgbClr val="F7C15D"/>
    <a:srgbClr val="DDECF7"/>
    <a:srgbClr val="F2F2F2"/>
    <a:srgbClr val="004A82"/>
    <a:srgbClr val="FFFFFF"/>
    <a:srgbClr val="65A7D9"/>
    <a:srgbClr val="1D4D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697" autoAdjust="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364" y="52"/>
      </p:cViewPr>
      <p:guideLst>
        <p:guide orient="horz" pos="2209"/>
        <p:guide pos="104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8" d="100"/>
        <a:sy n="128" d="100"/>
      </p:scale>
      <p:origin x="0" y="-15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矩形 21"/>
          <p:cNvSpPr/>
          <p:nvPr userDrawn="1"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4" name="组合 23"/>
          <p:cNvGrpSpPr/>
          <p:nvPr userDrawn="1"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25" name="斜纹 2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7" name="斜纹 26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8" name="斜纹 27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文框 5"/>
          <p:cNvSpPr/>
          <p:nvPr userDrawn="1"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7" name="图文框 6"/>
          <p:cNvSpPr/>
          <p:nvPr userDrawn="1"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0" name="矩形 9"/>
          <p:cNvSpPr/>
          <p:nvPr userDrawn="1"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4" name="矩形 13"/>
          <p:cNvSpPr/>
          <p:nvPr userDrawn="1"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5" name="矩形 14"/>
          <p:cNvSpPr/>
          <p:nvPr userDrawn="1"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6" name="斜纹 15"/>
          <p:cNvSpPr/>
          <p:nvPr userDrawn="1"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7" name="斜纹 16"/>
          <p:cNvSpPr/>
          <p:nvPr userDrawn="1"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8" name="斜纹 17"/>
          <p:cNvSpPr/>
          <p:nvPr userDrawn="1"/>
        </p:nvSpPr>
        <p:spPr>
          <a:xfrm rot="7976160" flipH="1">
            <a:off x="9786700" y="68799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19" name="斜纹 18"/>
          <p:cNvSpPr/>
          <p:nvPr userDrawn="1"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4" name="矩形 23"/>
          <p:cNvSpPr/>
          <p:nvPr userDrawn="1"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1720F0-B823-4B60-8E45-2EA48F4D966C}" type="datetimeFigureOut">
              <a:rPr lang="zh-CN" altLang="en-US" smtClean="0"/>
              <a:t>2026/1/15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2DCE8-BB96-407C-A723-39F591FD62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9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tags" Target="../tags/tag29.xml"/><Relationship Id="rId18" Type="http://schemas.openxmlformats.org/officeDocument/2006/relationships/tags" Target="../tags/tag34.xml"/><Relationship Id="rId26" Type="http://schemas.openxmlformats.org/officeDocument/2006/relationships/image" Target="../media/image3.png"/><Relationship Id="rId39" Type="http://schemas.openxmlformats.org/officeDocument/2006/relationships/image" Target="../media/image16.svg"/><Relationship Id="rId21" Type="http://schemas.openxmlformats.org/officeDocument/2006/relationships/tags" Target="../tags/tag37.xml"/><Relationship Id="rId34" Type="http://schemas.openxmlformats.org/officeDocument/2006/relationships/image" Target="../media/image11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tags" Target="../tags/tag33.xml"/><Relationship Id="rId25" Type="http://schemas.openxmlformats.org/officeDocument/2006/relationships/image" Target="../media/image2.svg"/><Relationship Id="rId33" Type="http://schemas.openxmlformats.org/officeDocument/2006/relationships/image" Target="../media/image10.svg"/><Relationship Id="rId38" Type="http://schemas.openxmlformats.org/officeDocument/2006/relationships/image" Target="../media/image15.png"/><Relationship Id="rId2" Type="http://schemas.openxmlformats.org/officeDocument/2006/relationships/tags" Target="../tags/tag18.xml"/><Relationship Id="rId16" Type="http://schemas.openxmlformats.org/officeDocument/2006/relationships/tags" Target="../tags/tag32.xml"/><Relationship Id="rId20" Type="http://schemas.openxmlformats.org/officeDocument/2006/relationships/tags" Target="../tags/tag36.xml"/><Relationship Id="rId29" Type="http://schemas.openxmlformats.org/officeDocument/2006/relationships/image" Target="../media/image6.sv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1.png"/><Relationship Id="rId32" Type="http://schemas.openxmlformats.org/officeDocument/2006/relationships/image" Target="../media/image9.png"/><Relationship Id="rId37" Type="http://schemas.openxmlformats.org/officeDocument/2006/relationships/image" Target="../media/image14.svg"/><Relationship Id="rId5" Type="http://schemas.openxmlformats.org/officeDocument/2006/relationships/tags" Target="../tags/tag21.xml"/><Relationship Id="rId15" Type="http://schemas.openxmlformats.org/officeDocument/2006/relationships/tags" Target="../tags/tag31.xml"/><Relationship Id="rId23" Type="http://schemas.openxmlformats.org/officeDocument/2006/relationships/slideLayout" Target="../slideLayouts/slideLayout9.xml"/><Relationship Id="rId28" Type="http://schemas.openxmlformats.org/officeDocument/2006/relationships/image" Target="../media/image5.png"/><Relationship Id="rId36" Type="http://schemas.openxmlformats.org/officeDocument/2006/relationships/image" Target="../media/image13.png"/><Relationship Id="rId10" Type="http://schemas.openxmlformats.org/officeDocument/2006/relationships/tags" Target="../tags/tag26.xml"/><Relationship Id="rId19" Type="http://schemas.openxmlformats.org/officeDocument/2006/relationships/tags" Target="../tags/tag35.xml"/><Relationship Id="rId31" Type="http://schemas.openxmlformats.org/officeDocument/2006/relationships/image" Target="../media/image8.sv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tags" Target="../tags/tag30.xml"/><Relationship Id="rId22" Type="http://schemas.openxmlformats.org/officeDocument/2006/relationships/tags" Target="../tags/tag38.xml"/><Relationship Id="rId27" Type="http://schemas.openxmlformats.org/officeDocument/2006/relationships/image" Target="../media/image4.svg"/><Relationship Id="rId30" Type="http://schemas.openxmlformats.org/officeDocument/2006/relationships/image" Target="../media/image7.png"/><Relationship Id="rId35" Type="http://schemas.openxmlformats.org/officeDocument/2006/relationships/image" Target="../media/image12.svg"/><Relationship Id="rId8" Type="http://schemas.openxmlformats.org/officeDocument/2006/relationships/tags" Target="../tags/tag24.xml"/><Relationship Id="rId3" Type="http://schemas.openxmlformats.org/officeDocument/2006/relationships/tags" Target="../tags/tag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509887" y="1862773"/>
            <a:ext cx="9172226" cy="154495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noAutofit/>
          </a:bodyPr>
          <a:lstStyle/>
          <a:p>
            <a:pPr algn="ctr"/>
            <a:r>
              <a:rPr lang="zh-CN" altLang="en-US" sz="8800" dirty="0">
                <a:solidFill>
                  <a:srgbClr val="F7C15D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智能图文翻译平台</a:t>
            </a:r>
          </a:p>
        </p:txBody>
      </p:sp>
      <p:sp>
        <p:nvSpPr>
          <p:cNvPr id="52" name="文本框 51"/>
          <p:cNvSpPr txBox="1"/>
          <p:nvPr/>
        </p:nvSpPr>
        <p:spPr>
          <a:xfrm>
            <a:off x="2194483" y="3259723"/>
            <a:ext cx="78030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600" dirty="0">
                <a:solidFill>
                  <a:srgbClr val="0B1D2B"/>
                </a:solidFill>
              </a:rPr>
              <a:t>项目介绍与需求梳理    ▎ 测试策划与设计    ▎ 测试用例设计与执行     ▎缺陷溯源分析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8071650" y="4995227"/>
            <a:ext cx="2997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汇报人：谢江峰           </a:t>
            </a:r>
            <a:endParaRPr lang="en-US" altLang="zh-CN" sz="1800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endParaRPr lang="en-US" altLang="zh-CN" dirty="0">
              <a:solidFill>
                <a:srgbClr val="0B1D2B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汇报日期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: 2025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年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12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月</a:t>
            </a:r>
            <a:r>
              <a:rPr lang="en-US" altLang="zh-CN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23</a:t>
            </a:r>
            <a:r>
              <a:rPr lang="zh-CN" altLang="en-US" sz="1800" dirty="0">
                <a:solidFill>
                  <a:srgbClr val="0B1D2B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日</a:t>
            </a: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03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测试用例设计与执行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ECC3C"/>
                </a:solidFill>
              </a:rPr>
              <a:t>PART 03</a:t>
            </a:r>
            <a:endParaRPr lang="zh-CN" altLang="en-US" sz="5400" dirty="0">
              <a:solidFill>
                <a:srgbClr val="FECC3C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7" name="文本框 26"/>
          <p:cNvSpPr txBox="1"/>
          <p:nvPr/>
        </p:nvSpPr>
        <p:spPr>
          <a:xfrm>
            <a:off x="1410978" y="693555"/>
            <a:ext cx="4188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核心功能测试用例</a:t>
            </a:r>
            <a:r>
              <a:rPr lang="en-US" altLang="zh-CN" sz="3200" dirty="0">
                <a:solidFill>
                  <a:srgbClr val="00355C"/>
                </a:solidFill>
              </a:rPr>
              <a:t>(</a:t>
            </a:r>
            <a:r>
              <a:rPr lang="zh-CN" altLang="en-US" sz="3200" dirty="0">
                <a:solidFill>
                  <a:srgbClr val="00355C"/>
                </a:solidFill>
              </a:rPr>
              <a:t>上</a:t>
            </a:r>
            <a:r>
              <a:rPr lang="en-US" altLang="zh-CN" sz="3200" dirty="0">
                <a:solidFill>
                  <a:srgbClr val="00355C"/>
                </a:solidFill>
              </a:rPr>
              <a:t>)</a:t>
            </a:r>
            <a:endParaRPr lang="zh-CN" altLang="en-US" sz="3200" dirty="0">
              <a:solidFill>
                <a:srgbClr val="00355C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4965E7D-E2DD-56B7-C1F3-432E5A75C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42596"/>
              </p:ext>
            </p:extLst>
          </p:nvPr>
        </p:nvGraphicFramePr>
        <p:xfrm>
          <a:off x="817036" y="1433727"/>
          <a:ext cx="10557929" cy="4730722"/>
        </p:xfrm>
        <a:graphic>
          <a:graphicData uri="http://schemas.openxmlformats.org/drawingml/2006/table">
            <a:tbl>
              <a:tblPr/>
              <a:tblGrid>
                <a:gridCol w="531201">
                  <a:extLst>
                    <a:ext uri="{9D8B030D-6E8A-4147-A177-3AD203B41FA5}">
                      <a16:colId xmlns:a16="http://schemas.microsoft.com/office/drawing/2014/main" val="670255566"/>
                    </a:ext>
                  </a:extLst>
                </a:gridCol>
                <a:gridCol w="1644038">
                  <a:extLst>
                    <a:ext uri="{9D8B030D-6E8A-4147-A177-3AD203B41FA5}">
                      <a16:colId xmlns:a16="http://schemas.microsoft.com/office/drawing/2014/main" val="4058892256"/>
                    </a:ext>
                  </a:extLst>
                </a:gridCol>
                <a:gridCol w="2050438">
                  <a:extLst>
                    <a:ext uri="{9D8B030D-6E8A-4147-A177-3AD203B41FA5}">
                      <a16:colId xmlns:a16="http://schemas.microsoft.com/office/drawing/2014/main" val="3894754263"/>
                    </a:ext>
                  </a:extLst>
                </a:gridCol>
                <a:gridCol w="1948838">
                  <a:extLst>
                    <a:ext uri="{9D8B030D-6E8A-4147-A177-3AD203B41FA5}">
                      <a16:colId xmlns:a16="http://schemas.microsoft.com/office/drawing/2014/main" val="2166587174"/>
                    </a:ext>
                  </a:extLst>
                </a:gridCol>
                <a:gridCol w="3168038">
                  <a:extLst>
                    <a:ext uri="{9D8B030D-6E8A-4147-A177-3AD203B41FA5}">
                      <a16:colId xmlns:a16="http://schemas.microsoft.com/office/drawing/2014/main" val="1240759137"/>
                    </a:ext>
                  </a:extLst>
                </a:gridCol>
                <a:gridCol w="735988">
                  <a:extLst>
                    <a:ext uri="{9D8B030D-6E8A-4147-A177-3AD203B41FA5}">
                      <a16:colId xmlns:a16="http://schemas.microsoft.com/office/drawing/2014/main" val="4040644486"/>
                    </a:ext>
                  </a:extLst>
                </a:gridCol>
                <a:gridCol w="479388">
                  <a:extLst>
                    <a:ext uri="{9D8B030D-6E8A-4147-A177-3AD203B41FA5}">
                      <a16:colId xmlns:a16="http://schemas.microsoft.com/office/drawing/2014/main" val="4239134002"/>
                    </a:ext>
                  </a:extLst>
                </a:gridCol>
              </a:tblGrid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测试点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输入数据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通过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690234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TC01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合法邮箱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注册成功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93133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TC02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非法邮箱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abc@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提示邮箱格式错误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提示请输入合法的邮件地址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54569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TC03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空邮箱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提示必填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提示请输入邮件地址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5330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TC04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错误验证码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提示验证码错误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提示验证码输入错误，请重新输入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6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TC05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重复注册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已存在邮箱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提示用户已存在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提示该邮件地址已被其他用户注册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20437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TC06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验证码过期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过期验证码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提示请先获取验证码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提示请先获取验证码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313556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TC07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用户名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密码登录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正确用户名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登录成功，返回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JWT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登录成功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341120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TC08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账号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/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密码错误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正确用户名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错误密码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登录失败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不符预期，提示登录状态已过期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02583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TC09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密码登录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已注册邮箱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登录成功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无法登录，输入框字符限制太短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孔建明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26462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TC10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多次失败登录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连续登录失败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IP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被限流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未被限流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谢江峰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70408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74D460-4132-162F-4511-ED11C201A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>
            <a:extLst>
              <a:ext uri="{FF2B5EF4-FFF2-40B4-BE49-F238E27FC236}">
                <a16:creationId xmlns:a16="http://schemas.microsoft.com/office/drawing/2014/main" id="{AD832D8E-CAC0-1DA1-E268-FCF6A12A0344}"/>
              </a:ext>
            </a:extLst>
          </p:cNvPr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>
            <a:extLst>
              <a:ext uri="{FF2B5EF4-FFF2-40B4-BE49-F238E27FC236}">
                <a16:creationId xmlns:a16="http://schemas.microsoft.com/office/drawing/2014/main" id="{2C52B677-7D3B-4217-C5B1-B144113D34B4}"/>
              </a:ext>
            </a:extLst>
          </p:cNvPr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E143A956-4D21-D2AA-47F5-9CB2F4D93467}"/>
              </a:ext>
            </a:extLst>
          </p:cNvPr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59103D36-0CA4-B04D-ABD8-1010649F5A9C}"/>
              </a:ext>
            </a:extLst>
          </p:cNvPr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0BBEC372-2584-565B-9B54-99E620BCF131}"/>
              </a:ext>
            </a:extLst>
          </p:cNvPr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>
              <a:extLst>
                <a:ext uri="{FF2B5EF4-FFF2-40B4-BE49-F238E27FC236}">
                  <a16:creationId xmlns:a16="http://schemas.microsoft.com/office/drawing/2014/main" id="{8D1DD8C4-57C6-C2E9-C917-CC64E3480515}"/>
                </a:ext>
              </a:extLst>
            </p:cNvPr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>
              <a:extLst>
                <a:ext uri="{FF2B5EF4-FFF2-40B4-BE49-F238E27FC236}">
                  <a16:creationId xmlns:a16="http://schemas.microsoft.com/office/drawing/2014/main" id="{3824F0BE-341D-E449-54E4-F68635161F4C}"/>
                </a:ext>
              </a:extLst>
            </p:cNvPr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>
              <a:extLst>
                <a:ext uri="{FF2B5EF4-FFF2-40B4-BE49-F238E27FC236}">
                  <a16:creationId xmlns:a16="http://schemas.microsoft.com/office/drawing/2014/main" id="{5300507E-C447-7EE6-FB30-73C12B9FD2F5}"/>
                </a:ext>
              </a:extLst>
            </p:cNvPr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>
              <a:extLst>
                <a:ext uri="{FF2B5EF4-FFF2-40B4-BE49-F238E27FC236}">
                  <a16:creationId xmlns:a16="http://schemas.microsoft.com/office/drawing/2014/main" id="{89BD2B1B-57DC-87F4-965F-215870B9865A}"/>
                </a:ext>
              </a:extLst>
            </p:cNvPr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023A68D0-C786-AB68-A028-438BAF0F2019}"/>
              </a:ext>
            </a:extLst>
          </p:cNvPr>
          <p:cNvSpPr txBox="1"/>
          <p:nvPr/>
        </p:nvSpPr>
        <p:spPr>
          <a:xfrm>
            <a:off x="1410978" y="693555"/>
            <a:ext cx="41889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核心功能测试用例</a:t>
            </a:r>
            <a:r>
              <a:rPr lang="en-US" altLang="zh-CN" sz="3200" dirty="0">
                <a:solidFill>
                  <a:srgbClr val="00355C"/>
                </a:solidFill>
              </a:rPr>
              <a:t>(</a:t>
            </a:r>
            <a:r>
              <a:rPr lang="zh-CN" altLang="en-US" sz="3200" dirty="0">
                <a:solidFill>
                  <a:srgbClr val="00355C"/>
                </a:solidFill>
              </a:rPr>
              <a:t>下</a:t>
            </a:r>
            <a:r>
              <a:rPr lang="en-US" altLang="zh-CN" sz="3200" dirty="0">
                <a:solidFill>
                  <a:srgbClr val="00355C"/>
                </a:solidFill>
              </a:rPr>
              <a:t>)</a:t>
            </a:r>
            <a:endParaRPr lang="zh-CN" altLang="en-US" sz="3200" dirty="0">
              <a:solidFill>
                <a:srgbClr val="00355C"/>
              </a:solidFill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D83C86F-D688-6097-360D-096BF0DE39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131588"/>
              </p:ext>
            </p:extLst>
          </p:nvPr>
        </p:nvGraphicFramePr>
        <p:xfrm>
          <a:off x="885356" y="1433727"/>
          <a:ext cx="10421289" cy="4730722"/>
        </p:xfrm>
        <a:graphic>
          <a:graphicData uri="http://schemas.openxmlformats.org/drawingml/2006/table">
            <a:tbl>
              <a:tblPr/>
              <a:tblGrid>
                <a:gridCol w="531201">
                  <a:extLst>
                    <a:ext uri="{9D8B030D-6E8A-4147-A177-3AD203B41FA5}">
                      <a16:colId xmlns:a16="http://schemas.microsoft.com/office/drawing/2014/main" val="670255566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58892256"/>
                    </a:ext>
                  </a:extLst>
                </a:gridCol>
                <a:gridCol w="1638300">
                  <a:extLst>
                    <a:ext uri="{9D8B030D-6E8A-4147-A177-3AD203B41FA5}">
                      <a16:colId xmlns:a16="http://schemas.microsoft.com/office/drawing/2014/main" val="3894754263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166587174"/>
                    </a:ext>
                  </a:extLst>
                </a:gridCol>
                <a:gridCol w="3162300">
                  <a:extLst>
                    <a:ext uri="{9D8B030D-6E8A-4147-A177-3AD203B41FA5}">
                      <a16:colId xmlns:a16="http://schemas.microsoft.com/office/drawing/2014/main" val="1240759137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040644486"/>
                    </a:ext>
                  </a:extLst>
                </a:gridCol>
                <a:gridCol w="479388">
                  <a:extLst>
                    <a:ext uri="{9D8B030D-6E8A-4147-A177-3AD203B41FA5}">
                      <a16:colId xmlns:a16="http://schemas.microsoft.com/office/drawing/2014/main" val="4239134002"/>
                    </a:ext>
                  </a:extLst>
                </a:gridCol>
              </a:tblGrid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编号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测试点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输入数据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预期结果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测试结果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测试人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通过</a:t>
                      </a:r>
                    </a:p>
                  </a:txBody>
                  <a:tcPr marL="9219" marR="9219" marT="9219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 w="952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0690234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TC11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正常重置密码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正确邮箱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+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密码修改成功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密码修改成功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0793133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TC12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新密码为空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空密码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提示不能为空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提示密码不能为空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54569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TC13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验证码错误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错误验证码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重置失败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提示验证码错误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25330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TC14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中→英翻译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你好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返回英文翻译结果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返回“</a:t>
                      </a: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Hello.”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90356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TC15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空文本翻译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空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提示请输入文本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提示请输入需要翻译的文本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阿卜杜热依木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0204377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TC16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超长文本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字符长度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&gt;5000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提示字符长度过长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翻译失败，未提示用户示字符长度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谢江峰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9313556"/>
                  </a:ext>
                </a:extLst>
              </a:tr>
              <a:tr h="41009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TC17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正常图片翻译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JPG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图片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返回翻译结果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翻译成功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341120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TC18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非图片格式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PDF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文件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提示图片格式不支持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翻译失败，显示内部错误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0502583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TC19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图片过大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超过大小限制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上传失败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上传失败，提示文件不能超过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10M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√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126462"/>
                  </a:ext>
                </a:extLst>
              </a:tr>
              <a:tr h="483326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TC20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长宽比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&lt;10:1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图片长宽比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&gt;10:1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提示图片尺寸超限制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翻译失败，显示内部错误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吴金权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Segoe UI Symbol" panose="020B0502040204020203" pitchFamily="34" charset="0"/>
                          <a:ea typeface="宋体" panose="02010600030101010101" pitchFamily="2" charset="-122"/>
                        </a:rPr>
                        <a:t>❌</a:t>
                      </a:r>
                    </a:p>
                  </a:txBody>
                  <a:tcPr marL="6350" marR="6350" marT="6350" marB="0" anchor="b">
                    <a:lnL>
                      <a:solidFill>
                        <a:srgbClr val="FFC94A"/>
                      </a:solidFill>
                      <a:prstDash val="solid"/>
                    </a:lnL>
                    <a:lnR>
                      <a:solidFill>
                        <a:srgbClr val="FFC94A"/>
                      </a:solidFill>
                      <a:prstDash val="solid"/>
                    </a:lnR>
                    <a:lnT>
                      <a:solidFill>
                        <a:srgbClr val="FFC94A"/>
                      </a:solidFill>
                      <a:prstDash val="solid"/>
                    </a:lnT>
                    <a:lnB>
                      <a:solidFill>
                        <a:srgbClr val="FFC94A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6704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59066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34676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测试用例执行情况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aphicFrame>
        <p:nvGraphicFramePr>
          <p:cNvPr id="47" name="表格 6"/>
          <p:cNvGraphicFramePr/>
          <p:nvPr>
            <p:extLst>
              <p:ext uri="{D42A27DB-BD31-4B8C-83A1-F6EECF244321}">
                <p14:modId xmlns:p14="http://schemas.microsoft.com/office/powerpoint/2010/main" val="2050478367"/>
              </p:ext>
            </p:extLst>
          </p:nvPr>
        </p:nvGraphicFramePr>
        <p:xfrm>
          <a:off x="4531201" y="1433710"/>
          <a:ext cx="3129598" cy="3990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0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274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290">
                <a:tc>
                  <a:txBody>
                    <a:bodyPr/>
                    <a:lstStyle/>
                    <a:p>
                      <a:pPr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数量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设计测试用例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执行用例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20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通过用例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14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noProof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失败用例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6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发现缺陷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ClrTx/>
                        <a:buSzTx/>
                        <a:buFontTx/>
                        <a:buNone/>
                      </a:pPr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7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条</a:t>
                      </a:r>
                      <a:endParaRPr lang="en-US" altLang="zh-CN" sz="2400" noProof="0" dirty="0">
                        <a:solidFill>
                          <a:srgbClr val="00000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</a:endParaRP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04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29260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缺陷溯源分析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04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1050" cy="7067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05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测试总结与反思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05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系统质量评估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64615" y="1490980"/>
            <a:ext cx="9462770" cy="4732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dirty="0">
                <a:solidFill>
                  <a:srgbClr val="3187C6"/>
                </a:solidFill>
                <a:cs typeface="+mn-ea"/>
              </a:rPr>
              <a:t>         </a:t>
            </a:r>
            <a:r>
              <a:rPr lang="zh-CN" altLang="en-US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通过对</a:t>
            </a:r>
            <a:r>
              <a:rPr lang="en-US" altLang="zh-CN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“</a:t>
            </a:r>
            <a:r>
              <a:rPr lang="zh-CN" altLang="en-US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图灵译</a:t>
            </a:r>
            <a:r>
              <a:rPr lang="en-US" altLang="zh-CN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”</a:t>
            </a:r>
            <a:r>
              <a:rPr lang="zh-CN" altLang="en-US" sz="24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系统核心功能的测试执行与缺陷分析可以看出，系统整体功能实现较为完整，在正常使用场景下，系统运行相对稳定，主要功能流程基本符合设计预期：</a:t>
            </a:r>
            <a:endParaRPr lang="en-US" altLang="zh-CN" sz="240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</a:endParaRP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dirty="0">
                <a:solidFill>
                  <a:srgbClr val="3187C6"/>
                </a:solidFill>
                <a:cs typeface="+mn-ea"/>
              </a:rPr>
              <a:t> </a:t>
            </a:r>
            <a:r>
              <a:rPr lang="zh-CN" altLang="en-US" sz="2400" dirty="0">
                <a:solidFill>
                  <a:srgbClr val="3187C6"/>
                </a:solidFill>
                <a:cs typeface="+mn-ea"/>
              </a:rPr>
              <a:t>        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但在测试过程中也发现，系统在异常场景处理、安全控制及用户体验细节方面仍存在不足。例如，登录失败未触发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 IP 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限流机制，部分输入校验不完善，翻译失败时未能给出明确的业务提示，而是直接返回系统错误码。这些问题在一定程度上影响了系统的安全性、健壮性和易用性。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改进建议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64615" y="1490980"/>
            <a:ext cx="9462770" cy="4732020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（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1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）完善安全与限流机制：加强登录失败次数统计与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 IP 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限流策略，防止恶意登录尝试，提高系统整体安全性。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（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2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）优化异常处理与提示信息：对翻译失败、参数不合法等异常情况进行统一处理，避免直接向用户暴露系统错误码，提供清晰、友好的提示信息。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（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3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）改进前端交互与输入校验：修复登录输入框异常、补充密码可视化功能，并在文本翻译等页面增加必要的使用提示，以提升用户体验。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9355728" y="734801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081859" y="3343888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495193" y="5120532"/>
            <a:ext cx="1121505" cy="1121505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23905" y="5898758"/>
            <a:ext cx="672573" cy="672573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96108" y="4367027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8" name="斜纹 37"/>
          <p:cNvSpPr/>
          <p:nvPr/>
        </p:nvSpPr>
        <p:spPr>
          <a:xfrm rot="18776160" flipH="1">
            <a:off x="-1805110" y="6254702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9" name="斜纹 38"/>
          <p:cNvSpPr/>
          <p:nvPr/>
        </p:nvSpPr>
        <p:spPr>
          <a:xfrm rot="18776160" flipH="1">
            <a:off x="-2100751" y="672206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4" name="斜纹 43"/>
          <p:cNvSpPr/>
          <p:nvPr/>
        </p:nvSpPr>
        <p:spPr>
          <a:xfrm rot="7976160" flipH="1">
            <a:off x="9786700" y="142515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434646" y="-74052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93256" y="2871752"/>
            <a:ext cx="580548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rgbClr val="00355C"/>
                </a:solidFill>
                <a:ea typeface="思源黑体 CN Bold" panose="020B0800000000000000" pitchFamily="34" charset="-122"/>
              </a:rPr>
              <a:t>感谢观看</a:t>
            </a:r>
          </a:p>
        </p:txBody>
      </p:sp>
      <p:sp>
        <p:nvSpPr>
          <p:cNvPr id="33" name="矩形 32"/>
          <p:cNvSpPr/>
          <p:nvPr/>
        </p:nvSpPr>
        <p:spPr>
          <a:xfrm>
            <a:off x="10162194" y="1753182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389859" y="5292604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60231" y="4939639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-788259" y="4802831"/>
            <a:ext cx="1034872" cy="3537000"/>
            <a:chOff x="-633182" y="4984372"/>
            <a:chExt cx="1034872" cy="3537000"/>
          </a:xfrm>
        </p:grpSpPr>
        <p:sp>
          <p:nvSpPr>
            <p:cNvPr id="38" name="斜纹 37"/>
            <p:cNvSpPr/>
            <p:nvPr/>
          </p:nvSpPr>
          <p:spPr>
            <a:xfrm rot="18776160" flipH="1">
              <a:off x="-1521793" y="6168624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39" name="斜纹 38"/>
            <p:cNvSpPr/>
            <p:nvPr/>
          </p:nvSpPr>
          <p:spPr>
            <a:xfrm rot="18776160" flipH="1">
              <a:off x="-1817434" y="65978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E9AC01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44" name="斜纹 43"/>
          <p:cNvSpPr/>
          <p:nvPr/>
        </p:nvSpPr>
        <p:spPr>
          <a:xfrm rot="7976160" flipH="1">
            <a:off x="10753964" y="-481796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0070C0"/>
              </a:gs>
              <a:gs pos="68000">
                <a:srgbClr val="0070C0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45" name="斜纹 44"/>
          <p:cNvSpPr/>
          <p:nvPr/>
        </p:nvSpPr>
        <p:spPr>
          <a:xfrm rot="7976160" flipH="1">
            <a:off x="10066482" y="-399233"/>
            <a:ext cx="3107736" cy="739231"/>
          </a:xfrm>
          <a:prstGeom prst="diagStripe">
            <a:avLst>
              <a:gd name="adj" fmla="val 67847"/>
            </a:avLst>
          </a:prstGeom>
          <a:gradFill>
            <a:gsLst>
              <a:gs pos="0">
                <a:srgbClr val="F7C15D"/>
              </a:gs>
              <a:gs pos="68000">
                <a:srgbClr val="E9AC01">
                  <a:alpha val="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86667" y="1183734"/>
            <a:ext cx="1417219" cy="830997"/>
            <a:chOff x="5433488" y="659462"/>
            <a:chExt cx="1417219" cy="830997"/>
          </a:xfrm>
        </p:grpSpPr>
        <p:sp>
          <p:nvSpPr>
            <p:cNvPr id="69" name="矩形 68"/>
            <p:cNvSpPr/>
            <p:nvPr/>
          </p:nvSpPr>
          <p:spPr>
            <a:xfrm>
              <a:off x="5433488" y="1129915"/>
              <a:ext cx="1415772" cy="288381"/>
            </a:xfrm>
            <a:prstGeom prst="rect">
              <a:avLst/>
            </a:prstGeom>
            <a:solidFill>
              <a:srgbClr val="F7C15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5434935" y="659462"/>
              <a:ext cx="141577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800" dirty="0">
                  <a:solidFill>
                    <a:srgbClr val="00355C"/>
                  </a:solidFill>
                </a:rPr>
                <a:t>目录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1"/>
            </p:custDataLst>
          </p:nvPr>
        </p:nvGrpSpPr>
        <p:grpSpPr>
          <a:xfrm>
            <a:off x="1895747" y="2642006"/>
            <a:ext cx="8402989" cy="1587265"/>
            <a:chOff x="1976639" y="2783879"/>
            <a:chExt cx="8402989" cy="1587265"/>
          </a:xfrm>
        </p:grpSpPr>
        <p:grpSp>
          <p:nvGrpSpPr>
            <p:cNvPr id="6" name="组合 5"/>
            <p:cNvGrpSpPr/>
            <p:nvPr/>
          </p:nvGrpSpPr>
          <p:grpSpPr>
            <a:xfrm>
              <a:off x="1976639" y="2814771"/>
              <a:ext cx="1402080" cy="1526771"/>
              <a:chOff x="2803487" y="2349283"/>
              <a:chExt cx="1402080" cy="1526771"/>
            </a:xfrm>
          </p:grpSpPr>
          <p:sp>
            <p:nvSpPr>
              <p:cNvPr id="3" name="文本框 2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2803487" y="3414389"/>
                <a:ext cx="1402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B1D2B"/>
                    </a:solidFill>
                  </a:rPr>
                  <a:t>项目介绍</a:t>
                </a:r>
              </a:p>
            </p:txBody>
          </p:sp>
          <p:sp>
            <p:nvSpPr>
              <p:cNvPr id="30" name="矩形 29"/>
              <p:cNvSpPr/>
              <p:nvPr>
                <p:custDataLst>
                  <p:tags r:id="rId15"/>
                </p:custDataLst>
              </p:nvPr>
            </p:nvSpPr>
            <p:spPr>
              <a:xfrm rot="5400000">
                <a:off x="2960267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300923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01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4229574" y="2814771"/>
              <a:ext cx="1402080" cy="1515469"/>
              <a:chOff x="5356057" y="2349283"/>
              <a:chExt cx="1402080" cy="1515469"/>
            </a:xfrm>
          </p:grpSpPr>
          <p:sp>
            <p:nvSpPr>
              <p:cNvPr id="50" name="文本框 49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356057" y="3403087"/>
                <a:ext cx="14020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B1D2B"/>
                    </a:solidFill>
                  </a:rPr>
                  <a:t>测试策划</a:t>
                </a:r>
              </a:p>
            </p:txBody>
          </p:sp>
          <p:sp>
            <p:nvSpPr>
              <p:cNvPr id="40" name="矩形 39"/>
              <p:cNvSpPr/>
              <p:nvPr>
                <p:custDataLst>
                  <p:tags r:id="rId12"/>
                </p:custDataLst>
              </p:nvPr>
            </p:nvSpPr>
            <p:spPr>
              <a:xfrm rot="5400000">
                <a:off x="5614437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1" name="文本框 4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663400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02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165813" y="2814771"/>
              <a:ext cx="2316480" cy="1525481"/>
              <a:chOff x="7591932" y="2349283"/>
              <a:chExt cx="2316480" cy="1525481"/>
            </a:xfrm>
          </p:grpSpPr>
          <p:sp>
            <p:nvSpPr>
              <p:cNvPr id="56" name="文本框 55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591932" y="3414389"/>
                <a:ext cx="23164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B1D2B"/>
                    </a:solidFill>
                  </a:rPr>
                  <a:t>用例设计与执行</a:t>
                </a:r>
              </a:p>
            </p:txBody>
          </p:sp>
          <p:sp>
            <p:nvSpPr>
              <p:cNvPr id="48" name="矩形 47"/>
              <p:cNvSpPr/>
              <p:nvPr>
                <p:custDataLst>
                  <p:tags r:id="rId9"/>
                </p:custDataLst>
              </p:nvPr>
            </p:nvSpPr>
            <p:spPr>
              <a:xfrm rot="5400000">
                <a:off x="8268608" y="2349283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49" name="文本框 48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8317571" y="2509496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03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8977548" y="2783879"/>
              <a:ext cx="1402080" cy="1587265"/>
              <a:chOff x="4030184" y="3975996"/>
              <a:chExt cx="1402080" cy="1587265"/>
            </a:xfrm>
          </p:grpSpPr>
          <p:sp>
            <p:nvSpPr>
              <p:cNvPr id="66" name="文本框 65"/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4030184" y="5102886"/>
                <a:ext cx="1402080" cy="4603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srgbClr val="0B1D2B"/>
                    </a:solidFill>
                  </a:rPr>
                  <a:t>缺陷分析</a:t>
                </a:r>
              </a:p>
            </p:txBody>
          </p:sp>
          <p:sp>
            <p:nvSpPr>
              <p:cNvPr id="53" name="矩形 52"/>
              <p:cNvSpPr/>
              <p:nvPr>
                <p:custDataLst>
                  <p:tags r:id="rId6"/>
                </p:custDataLst>
              </p:nvPr>
            </p:nvSpPr>
            <p:spPr>
              <a:xfrm rot="5400000">
                <a:off x="4249662" y="3975996"/>
                <a:ext cx="963124" cy="963124"/>
              </a:xfrm>
              <a:prstGeom prst="rect">
                <a:avLst/>
              </a:pr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54" name="文本框 53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4264375" y="4121903"/>
                <a:ext cx="787395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000" i="1" dirty="0">
                    <a:solidFill>
                      <a:schemeClr val="bg1"/>
                    </a:solidFill>
                  </a:rPr>
                  <a:t>04</a:t>
                </a:r>
                <a:endParaRPr lang="zh-CN" altLang="en-US" sz="4000" i="1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93B9FF28-AAA5-33B0-3724-3060FB56C25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225935" y="54970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B1D2B"/>
                </a:solidFill>
              </a:rPr>
              <a:t>总结与反思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D33A94-D208-ED82-807F-5208B5FE9E05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5400000">
            <a:off x="5606145" y="4370131"/>
            <a:ext cx="963124" cy="963124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65A7BA-A82E-E20F-0A8F-E6A3451BE4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620858" y="4516038"/>
            <a:ext cx="787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i="1" dirty="0">
                <a:solidFill>
                  <a:schemeClr val="bg1"/>
                </a:solidFill>
              </a:rPr>
              <a:t>05</a:t>
            </a:r>
            <a:endParaRPr lang="zh-CN" altLang="en-US" sz="40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38" name="斜纹 37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39" name="斜纹 38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5" name="斜纹 44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01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320155" y="3301688"/>
            <a:ext cx="4297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项目介绍与需求梳理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01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355C"/>
                </a:solidFill>
              </a:rPr>
              <a:t>项目简介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311108" y="2330449"/>
            <a:ext cx="9569784" cy="2197101"/>
          </a:xfrm>
          <a:prstGeom prst="rect">
            <a:avLst/>
          </a:prstGeom>
        </p:spPr>
        <p:txBody>
          <a:bodyPr>
            <a:noAutofit/>
          </a:bodyPr>
          <a:lstStyle/>
          <a:p>
            <a:pPr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8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"图灵译"是一款基于Spring Boot + Vue3的前后端分离智能翻译平台，集成了文字翻译和图片OCR翻译功能，具备完整的用户管理系统和高并发处理能力。项目采用现代化微服务架构，具有较好的可扩展性和维护性。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核心功能清单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pSp>
        <p:nvGrpSpPr>
          <p:cNvPr id="51" name="组合 50"/>
          <p:cNvGrpSpPr/>
          <p:nvPr>
            <p:custDataLst>
              <p:tags r:id="rId1"/>
            </p:custDataLst>
          </p:nvPr>
        </p:nvGrpSpPr>
        <p:grpSpPr>
          <a:xfrm>
            <a:off x="1387516" y="1872778"/>
            <a:ext cx="9416969" cy="1939811"/>
            <a:chOff x="1660875" y="2194272"/>
            <a:chExt cx="9416969" cy="1939811"/>
          </a:xfrm>
        </p:grpSpPr>
        <p:grpSp>
          <p:nvGrpSpPr>
            <p:cNvPr id="47" name="组合 46"/>
            <p:cNvGrpSpPr/>
            <p:nvPr/>
          </p:nvGrpSpPr>
          <p:grpSpPr>
            <a:xfrm>
              <a:off x="1660875" y="2194272"/>
              <a:ext cx="1893661" cy="1939811"/>
              <a:chOff x="1660875" y="2194272"/>
              <a:chExt cx="1893661" cy="1939811"/>
            </a:xfrm>
          </p:grpSpPr>
          <p:sp>
            <p:nvSpPr>
              <p:cNvPr id="21" name="任意多边形: 形状 20"/>
              <p:cNvSpPr/>
              <p:nvPr>
                <p:custDataLst>
                  <p:tags r:id="rId21"/>
                </p:custDataLst>
              </p:nvPr>
            </p:nvSpPr>
            <p:spPr>
              <a:xfrm rot="5400000">
                <a:off x="2027445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5" name="图形 4" descr="徽章 1 纯色填充"/>
              <p:cNvPicPr>
                <a:picLocks noChangeAspect="1"/>
              </p:cNvPicPr>
              <p:nvPr>
                <p:custDataLst>
                  <p:tags r:id="rId22"/>
                </p:custDataLst>
              </p:nvPr>
            </p:nvPicPr>
            <p:blipFill>
              <a:blip r:embed="rId2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5"/>
                  </a:ext>
                </a:extLst>
              </a:blip>
              <a:stretch>
                <a:fillRect/>
              </a:stretch>
            </p:blipFill>
            <p:spPr>
              <a:xfrm>
                <a:off x="2254559" y="3427791"/>
                <a:ext cx="706292" cy="706292"/>
              </a:xfrm>
              <a:prstGeom prst="rect">
                <a:avLst/>
              </a:prstGeom>
            </p:spPr>
          </p:pic>
        </p:grpSp>
        <p:grpSp>
          <p:nvGrpSpPr>
            <p:cNvPr id="48" name="组合 47"/>
            <p:cNvGrpSpPr/>
            <p:nvPr/>
          </p:nvGrpSpPr>
          <p:grpSpPr>
            <a:xfrm>
              <a:off x="4168644" y="2194272"/>
              <a:ext cx="1893661" cy="1939811"/>
              <a:chOff x="4168644" y="2194272"/>
              <a:chExt cx="1893661" cy="1939811"/>
            </a:xfrm>
          </p:grpSpPr>
          <p:sp>
            <p:nvSpPr>
              <p:cNvPr id="33" name="任意多边形: 形状 32"/>
              <p:cNvSpPr/>
              <p:nvPr>
                <p:custDataLst>
                  <p:tags r:id="rId19"/>
                </p:custDataLst>
              </p:nvPr>
            </p:nvSpPr>
            <p:spPr>
              <a:xfrm rot="5400000">
                <a:off x="4535214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6" name="图形 25" descr="徽章 纯色填充"/>
              <p:cNvPicPr>
                <a:picLocks noChangeAspect="1"/>
              </p:cNvPicPr>
              <p:nvPr>
                <p:custDataLst>
                  <p:tags r:id="rId20"/>
                </p:custDataLst>
              </p:nvPr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>
                <a:off x="4762328" y="3427791"/>
                <a:ext cx="706292" cy="706292"/>
              </a:xfrm>
              <a:prstGeom prst="rect">
                <a:avLst/>
              </a:prstGeom>
            </p:spPr>
          </p:pic>
        </p:grpSp>
        <p:grpSp>
          <p:nvGrpSpPr>
            <p:cNvPr id="49" name="组合 48"/>
            <p:cNvGrpSpPr/>
            <p:nvPr/>
          </p:nvGrpSpPr>
          <p:grpSpPr>
            <a:xfrm>
              <a:off x="6676413" y="2194272"/>
              <a:ext cx="1893661" cy="1939811"/>
              <a:chOff x="6676413" y="2194272"/>
              <a:chExt cx="1893661" cy="1939811"/>
            </a:xfrm>
          </p:grpSpPr>
          <p:sp>
            <p:nvSpPr>
              <p:cNvPr id="37" name="任意多边形: 形状 36"/>
              <p:cNvSpPr/>
              <p:nvPr>
                <p:custDataLst>
                  <p:tags r:id="rId17"/>
                </p:custDataLst>
              </p:nvPr>
            </p:nvSpPr>
            <p:spPr>
              <a:xfrm rot="5400000">
                <a:off x="7042983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28" name="图形 27" descr="徽章 3 纯色填充"/>
              <p:cNvPicPr>
                <a:picLocks noChangeAspect="1"/>
              </p:cNvPicPr>
              <p:nvPr>
                <p:custDataLst>
                  <p:tags r:id="rId18"/>
                </p:custDataLst>
              </p:nvPr>
            </p:nvPicPr>
            <p:blipFill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7270097" y="3427791"/>
                <a:ext cx="706292" cy="706292"/>
              </a:xfrm>
              <a:prstGeom prst="rect">
                <a:avLst/>
              </a:prstGeom>
            </p:spPr>
          </p:pic>
        </p:grpSp>
        <p:grpSp>
          <p:nvGrpSpPr>
            <p:cNvPr id="50" name="组合 49"/>
            <p:cNvGrpSpPr/>
            <p:nvPr/>
          </p:nvGrpSpPr>
          <p:grpSpPr>
            <a:xfrm>
              <a:off x="9184183" y="2194272"/>
              <a:ext cx="1893661" cy="1939811"/>
              <a:chOff x="9184183" y="2194272"/>
              <a:chExt cx="1893661" cy="1939811"/>
            </a:xfrm>
          </p:grpSpPr>
          <p:sp>
            <p:nvSpPr>
              <p:cNvPr id="43" name="任意多边形: 形状 42"/>
              <p:cNvSpPr/>
              <p:nvPr>
                <p:custDataLst>
                  <p:tags r:id="rId15"/>
                </p:custDataLst>
              </p:nvPr>
            </p:nvSpPr>
            <p:spPr>
              <a:xfrm rot="5400000">
                <a:off x="9550753" y="1827702"/>
                <a:ext cx="1160521" cy="1893661"/>
              </a:xfrm>
              <a:custGeom>
                <a:avLst/>
                <a:gdLst>
                  <a:gd name="connsiteX0" fmla="*/ 0 w 1160521"/>
                  <a:gd name="connsiteY0" fmla="*/ 1730590 h 1893661"/>
                  <a:gd name="connsiteX1" fmla="*/ 0 w 1160521"/>
                  <a:gd name="connsiteY1" fmla="*/ 163071 h 1893661"/>
                  <a:gd name="connsiteX2" fmla="*/ 163071 w 1160521"/>
                  <a:gd name="connsiteY2" fmla="*/ 0 h 1893661"/>
                  <a:gd name="connsiteX3" fmla="*/ 815337 w 1160521"/>
                  <a:gd name="connsiteY3" fmla="*/ 0 h 1893661"/>
                  <a:gd name="connsiteX4" fmla="*/ 978408 w 1160521"/>
                  <a:gd name="connsiteY4" fmla="*/ 163071 h 1893661"/>
                  <a:gd name="connsiteX5" fmla="*/ 978408 w 1160521"/>
                  <a:gd name="connsiteY5" fmla="*/ 764717 h 1893661"/>
                  <a:gd name="connsiteX6" fmla="*/ 1160521 w 1160521"/>
                  <a:gd name="connsiteY6" fmla="*/ 946831 h 1893661"/>
                  <a:gd name="connsiteX7" fmla="*/ 978408 w 1160521"/>
                  <a:gd name="connsiteY7" fmla="*/ 1128944 h 1893661"/>
                  <a:gd name="connsiteX8" fmla="*/ 978408 w 1160521"/>
                  <a:gd name="connsiteY8" fmla="*/ 1730590 h 1893661"/>
                  <a:gd name="connsiteX9" fmla="*/ 815337 w 1160521"/>
                  <a:gd name="connsiteY9" fmla="*/ 1893661 h 1893661"/>
                  <a:gd name="connsiteX10" fmla="*/ 163071 w 1160521"/>
                  <a:gd name="connsiteY10" fmla="*/ 1893661 h 1893661"/>
                  <a:gd name="connsiteX11" fmla="*/ 0 w 1160521"/>
                  <a:gd name="connsiteY11" fmla="*/ 1730590 h 1893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160521" h="1893661">
                    <a:moveTo>
                      <a:pt x="0" y="1730590"/>
                    </a:moveTo>
                    <a:lnTo>
                      <a:pt x="0" y="163071"/>
                    </a:lnTo>
                    <a:cubicBezTo>
                      <a:pt x="0" y="73009"/>
                      <a:pt x="73009" y="0"/>
                      <a:pt x="163071" y="0"/>
                    </a:cubicBezTo>
                    <a:lnTo>
                      <a:pt x="815337" y="0"/>
                    </a:lnTo>
                    <a:cubicBezTo>
                      <a:pt x="905399" y="0"/>
                      <a:pt x="978408" y="73009"/>
                      <a:pt x="978408" y="163071"/>
                    </a:cubicBezTo>
                    <a:lnTo>
                      <a:pt x="978408" y="764717"/>
                    </a:lnTo>
                    <a:lnTo>
                      <a:pt x="1160521" y="946831"/>
                    </a:lnTo>
                    <a:lnTo>
                      <a:pt x="978408" y="1128944"/>
                    </a:lnTo>
                    <a:lnTo>
                      <a:pt x="978408" y="1730590"/>
                    </a:lnTo>
                    <a:cubicBezTo>
                      <a:pt x="978408" y="1820652"/>
                      <a:pt x="905399" y="1893661"/>
                      <a:pt x="815337" y="1893661"/>
                    </a:cubicBezTo>
                    <a:lnTo>
                      <a:pt x="163071" y="1893661"/>
                    </a:lnTo>
                    <a:cubicBezTo>
                      <a:pt x="73009" y="1893661"/>
                      <a:pt x="0" y="1820652"/>
                      <a:pt x="0" y="1730590"/>
                    </a:cubicBezTo>
                    <a:close/>
                  </a:path>
                </a:pathLst>
              </a:custGeom>
              <a:solidFill>
                <a:srgbClr val="3187C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  <p:pic>
            <p:nvPicPr>
              <p:cNvPr id="30" name="图形 29" descr="徽章 4 纯色填充"/>
              <p:cNvPicPr>
                <a:picLocks noChangeAspect="1"/>
              </p:cNvPicPr>
              <p:nvPr>
                <p:custDataLst>
                  <p:tags r:id="rId16"/>
                </p:custDataLst>
              </p:nvPr>
            </p:nvPicPr>
            <p:blipFill>
              <a:blip r:embed="rId3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9777867" y="3427791"/>
                <a:ext cx="706292" cy="706292"/>
              </a:xfrm>
              <a:prstGeom prst="rect">
                <a:avLst/>
              </a:prstGeom>
            </p:spPr>
          </p:pic>
        </p:grpSp>
      </p:grpSp>
      <p:grpSp>
        <p:nvGrpSpPr>
          <p:cNvPr id="64" name="组合 63"/>
          <p:cNvGrpSpPr/>
          <p:nvPr>
            <p:custDataLst>
              <p:tags r:id="rId2"/>
            </p:custDataLst>
          </p:nvPr>
        </p:nvGrpSpPr>
        <p:grpSpPr>
          <a:xfrm>
            <a:off x="1482327" y="3886443"/>
            <a:ext cx="9322022" cy="2115820"/>
            <a:chOff x="1482327" y="3795003"/>
            <a:chExt cx="9322022" cy="2115820"/>
          </a:xfrm>
        </p:grpSpPr>
        <p:grpSp>
          <p:nvGrpSpPr>
            <p:cNvPr id="52" name="组合 51"/>
            <p:cNvGrpSpPr/>
            <p:nvPr/>
          </p:nvGrpSpPr>
          <p:grpSpPr>
            <a:xfrm>
              <a:off x="1482327" y="3795003"/>
              <a:ext cx="1888490" cy="2110740"/>
              <a:chOff x="8503862" y="3481269"/>
              <a:chExt cx="2320051" cy="2110740"/>
            </a:xfrm>
          </p:grpSpPr>
          <p:sp>
            <p:nvSpPr>
              <p:cNvPr id="53" name="文本框 60"/>
              <p:cNvSpPr/>
              <p:nvPr>
                <p:custDataLst>
                  <p:tags r:id="rId13"/>
                </p:custDataLst>
              </p:nvPr>
            </p:nvSpPr>
            <p:spPr>
              <a:xfrm>
                <a:off x="8503862" y="4041339"/>
                <a:ext cx="2320051" cy="155067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用户注册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用户登录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密码重置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退出登录</a:t>
                </a:r>
              </a:p>
            </p:txBody>
          </p:sp>
          <p:sp>
            <p:nvSpPr>
              <p:cNvPr id="54" name="文本框 53"/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用户管理</a:t>
                </a: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3960171" y="3795003"/>
              <a:ext cx="1888490" cy="2115820"/>
              <a:chOff x="8503862" y="3481269"/>
              <a:chExt cx="2320051" cy="2115820"/>
            </a:xfrm>
          </p:grpSpPr>
          <p:sp>
            <p:nvSpPr>
              <p:cNvPr id="56" name="文本框 60"/>
              <p:cNvSpPr/>
              <p:nvPr>
                <p:custDataLst>
                  <p:tags r:id="rId11"/>
                </p:custDataLst>
              </p:nvPr>
            </p:nvSpPr>
            <p:spPr>
              <a:xfrm>
                <a:off x="8503862" y="4041339"/>
                <a:ext cx="2320051" cy="155575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文字翻译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图片翻译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翻译历史</a:t>
                </a:r>
              </a:p>
            </p:txBody>
          </p:sp>
          <p:sp>
            <p:nvSpPr>
              <p:cNvPr id="57" name="文本框 56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翻译服务</a:t>
                </a: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8915859" y="3795003"/>
              <a:ext cx="1888490" cy="2115820"/>
              <a:chOff x="8503862" y="3481269"/>
              <a:chExt cx="2320051" cy="2115820"/>
            </a:xfrm>
          </p:grpSpPr>
          <p:sp>
            <p:nvSpPr>
              <p:cNvPr id="59" name="文本框 60"/>
              <p:cNvSpPr/>
              <p:nvPr>
                <p:custDataLst>
                  <p:tags r:id="rId9"/>
                </p:custDataLst>
              </p:nvPr>
            </p:nvSpPr>
            <p:spPr>
              <a:xfrm>
                <a:off x="8503862" y="4041339"/>
                <a:ext cx="2320051" cy="155575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IP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限流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性能优化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异常处理</a:t>
                </a:r>
              </a:p>
            </p:txBody>
          </p:sp>
          <p:sp>
            <p:nvSpPr>
              <p:cNvPr id="60" name="文本框 59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安全控制</a:t>
                </a:r>
              </a:p>
            </p:txBody>
          </p:sp>
        </p:grpSp>
        <p:grpSp>
          <p:nvGrpSpPr>
            <p:cNvPr id="61" name="组合 60"/>
            <p:cNvGrpSpPr/>
            <p:nvPr/>
          </p:nvGrpSpPr>
          <p:grpSpPr>
            <a:xfrm>
              <a:off x="6438015" y="3795003"/>
              <a:ext cx="1888490" cy="2115820"/>
              <a:chOff x="8503862" y="3481269"/>
              <a:chExt cx="2320051" cy="2115820"/>
            </a:xfrm>
          </p:grpSpPr>
          <p:sp>
            <p:nvSpPr>
              <p:cNvPr id="62" name="文本框 60"/>
              <p:cNvSpPr/>
              <p:nvPr>
                <p:custDataLst>
                  <p:tags r:id="rId7"/>
                </p:custDataLst>
              </p:nvPr>
            </p:nvSpPr>
            <p:spPr>
              <a:xfrm>
                <a:off x="8503862" y="4041339"/>
                <a:ext cx="2320051" cy="1555750"/>
              </a:xfrm>
              <a:prstGeom prst="rect">
                <a:avLst/>
              </a:prstGeom>
            </p:spPr>
            <p:txBody>
              <a:bodyPr wrap="square">
                <a:no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主题切换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响应式布局</a:t>
                </a:r>
              </a:p>
              <a:p>
                <a:pPr algn="ctr">
                  <a:lnSpc>
                    <a:spcPct val="125000"/>
                  </a:lnSpc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95000"/>
                        <a:lumOff val="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文件上传</a:t>
                </a:r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8773000" y="3481269"/>
                <a:ext cx="1780994" cy="494665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rPr>
                  <a:t>前端交互</a:t>
                </a:r>
              </a:p>
            </p:txBody>
          </p:sp>
        </p:grpSp>
      </p:grpSp>
      <p:pic>
        <p:nvPicPr>
          <p:cNvPr id="68" name="图形 67" descr="上升趋势条形图 纯色填充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tretch>
            <a:fillRect/>
          </a:stretch>
        </p:blipFill>
        <p:spPr>
          <a:xfrm>
            <a:off x="9400454" y="1872778"/>
            <a:ext cx="914400" cy="914400"/>
          </a:xfrm>
          <a:prstGeom prst="rect">
            <a:avLst/>
          </a:prstGeom>
        </p:spPr>
      </p:pic>
      <p:pic>
        <p:nvPicPr>
          <p:cNvPr id="72" name="图形 71" descr="孩子 纯色填充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tretch>
            <a:fillRect/>
          </a:stretch>
        </p:blipFill>
        <p:spPr>
          <a:xfrm>
            <a:off x="1873691" y="1909631"/>
            <a:ext cx="914400" cy="914400"/>
          </a:xfrm>
          <a:prstGeom prst="rect">
            <a:avLst/>
          </a:prstGeom>
        </p:spPr>
      </p:pic>
      <p:pic>
        <p:nvPicPr>
          <p:cNvPr id="74" name="图形 73" descr="钱夹 纯色填充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4381460" y="1887068"/>
            <a:ext cx="914400" cy="914400"/>
          </a:xfrm>
          <a:prstGeom prst="rect">
            <a:avLst/>
          </a:prstGeom>
        </p:spPr>
      </p:pic>
      <p:pic>
        <p:nvPicPr>
          <p:cNvPr id="3" name="图形 2" descr="剪贴板 纯色填充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6930524" y="1909631"/>
            <a:ext cx="830231" cy="83023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0694250" y="1183734"/>
            <a:ext cx="906656" cy="90665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1796" y="994551"/>
            <a:ext cx="707886" cy="707886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59382" y="5378166"/>
            <a:ext cx="803686" cy="803686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1" y="401820"/>
            <a:ext cx="954259" cy="954259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494205" y="5573345"/>
            <a:ext cx="906657" cy="90665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1274186" y="1716110"/>
            <a:ext cx="729687" cy="729687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grpSp>
        <p:nvGrpSpPr>
          <p:cNvPr id="52" name="组合 51"/>
          <p:cNvGrpSpPr/>
          <p:nvPr/>
        </p:nvGrpSpPr>
        <p:grpSpPr>
          <a:xfrm>
            <a:off x="3870262" y="2747660"/>
            <a:ext cx="963124" cy="963124"/>
            <a:chOff x="4082280" y="2326963"/>
            <a:chExt cx="963124" cy="963124"/>
          </a:xfrm>
        </p:grpSpPr>
        <p:sp>
          <p:nvSpPr>
            <p:cNvPr id="71" name="矩形 70"/>
            <p:cNvSpPr/>
            <p:nvPr/>
          </p:nvSpPr>
          <p:spPr>
            <a:xfrm rot="2700000">
              <a:off x="4082280" y="2326963"/>
              <a:ext cx="963124" cy="963124"/>
            </a:xfrm>
            <a:prstGeom prst="rect">
              <a:avLst/>
            </a:prstGeom>
            <a:solidFill>
              <a:srgbClr val="3187C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4088095" y="2453411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i="1" dirty="0">
                  <a:solidFill>
                    <a:schemeClr val="bg1"/>
                  </a:solidFill>
                </a:rPr>
                <a:t>02</a:t>
              </a:r>
              <a:endParaRPr lang="zh-CN" altLang="en-US" sz="4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70" name="文本框 69"/>
          <p:cNvSpPr txBox="1"/>
          <p:nvPr/>
        </p:nvSpPr>
        <p:spPr>
          <a:xfrm>
            <a:off x="5273483" y="3301688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600" dirty="0"/>
              <a:t>测试策划与设计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5309711" y="2442419"/>
            <a:ext cx="28873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>
                <a:solidFill>
                  <a:srgbClr val="F7C15D"/>
                </a:solidFill>
              </a:rPr>
              <a:t>PART 02</a:t>
            </a:r>
            <a:endParaRPr lang="zh-CN" altLang="en-US" sz="5400" dirty="0">
              <a:solidFill>
                <a:srgbClr val="F7C15D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5273135" y="3228536"/>
            <a:ext cx="2954655" cy="0"/>
          </a:xfrm>
          <a:prstGeom prst="line">
            <a:avLst/>
          </a:prstGeom>
          <a:ln w="25400">
            <a:solidFill>
              <a:srgbClr val="3187C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96241" y="1246768"/>
            <a:ext cx="11620249" cy="5735092"/>
            <a:chOff x="96241" y="1246768"/>
            <a:chExt cx="11620249" cy="5735092"/>
          </a:xfrm>
        </p:grpSpPr>
        <p:sp>
          <p:nvSpPr>
            <p:cNvPr id="23" name="斜纹 22"/>
            <p:cNvSpPr/>
            <p:nvPr/>
          </p:nvSpPr>
          <p:spPr>
            <a:xfrm rot="18776160" flipH="1">
              <a:off x="-792370" y="4591012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4" name="斜纹 23"/>
            <p:cNvSpPr/>
            <p:nvPr/>
          </p:nvSpPr>
          <p:spPr>
            <a:xfrm rot="18776160" flipH="1">
              <a:off x="-1088011" y="5058376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5" name="斜纹 24"/>
            <p:cNvSpPr/>
            <p:nvPr/>
          </p:nvSpPr>
          <p:spPr>
            <a:xfrm rot="7976160" flipH="1">
              <a:off x="9793007" y="2431020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26" name="斜纹 25"/>
            <p:cNvSpPr/>
            <p:nvPr/>
          </p:nvSpPr>
          <p:spPr>
            <a:xfrm rot="7976160" flipH="1">
              <a:off x="9680608" y="2784963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355C"/>
                </a:solidFill>
              </a:rPr>
              <a:t>测试目标</a:t>
            </a:r>
          </a:p>
        </p:txBody>
      </p:sp>
      <p:grpSp>
        <p:nvGrpSpPr>
          <p:cNvPr id="66" name="组合 65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45" name="斜纹 44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44" name="斜纹 43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5" name="斜纹 14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16" name="斜纹 15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411605" y="1433726"/>
            <a:ext cx="9462770" cy="4368373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endParaRPr lang="en-US" altLang="zh-CN" sz="240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</a:endParaRP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zh-CN" altLang="en-US" sz="2800" noProof="0" dirty="0">
                <a:ln>
                  <a:noFill/>
                </a:ln>
                <a:solidFill>
                  <a:srgbClr val="3187C6"/>
                </a:solidFill>
                <a:effectLst/>
                <a:uLnTx/>
                <a:uFillTx/>
                <a:cs typeface="+mn-ea"/>
              </a:rPr>
              <a:t>本测试旨在验证“图灵译”智能翻译平台在功能正确性、稳定性、安全性与可用性方面是否满足需求说明，重点确保：</a:t>
            </a:r>
            <a:endParaRPr lang="en-US" altLang="zh-CN" sz="280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</a:endParaRP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endParaRPr lang="zh-CN" altLang="en-US" sz="2400" noProof="0" dirty="0">
              <a:ln>
                <a:noFill/>
              </a:ln>
              <a:solidFill>
                <a:srgbClr val="3187C6"/>
              </a:solidFill>
              <a:effectLst/>
              <a:uLnTx/>
              <a:uFillTx/>
              <a:cs typeface="+mn-ea"/>
            </a:endParaRP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1.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核心功能（用户管理、文字翻译、图片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 OCR 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翻译）正确可用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2.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高并发场景下系统稳定运行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3.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安全机制（</a:t>
            </a: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JWT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、限流、防刷）有效</a:t>
            </a:r>
          </a:p>
          <a:p>
            <a:pPr algn="l" defTabSz="914400">
              <a:lnSpc>
                <a:spcPct val="125000"/>
              </a:lnSpc>
              <a:buClrTx/>
              <a:buSzTx/>
              <a:buFontTx/>
              <a:defRPr/>
            </a:pPr>
            <a:r>
              <a:rPr lang="en-US" altLang="zh-CN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4.</a:t>
            </a:r>
            <a:r>
              <a:rPr lang="zh-CN" altLang="en-US" sz="240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cs typeface="+mn-ea"/>
              </a:rPr>
              <a:t>前端交互体验良好，错误提示清晰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355C"/>
                </a:solidFill>
              </a:rPr>
              <a:t>测试环境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aphicFrame>
        <p:nvGraphicFramePr>
          <p:cNvPr id="47" name="表格 6"/>
          <p:cNvGraphicFramePr/>
          <p:nvPr>
            <p:extLst>
              <p:ext uri="{D42A27DB-BD31-4B8C-83A1-F6EECF244321}">
                <p14:modId xmlns:p14="http://schemas.microsoft.com/office/powerpoint/2010/main" val="788564987"/>
              </p:ext>
            </p:extLst>
          </p:nvPr>
        </p:nvGraphicFramePr>
        <p:xfrm>
          <a:off x="1758950" y="1435223"/>
          <a:ext cx="8761783" cy="399058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492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692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项目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配置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913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操作系统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Windows 11 23H2 / ubuntu-24.04.3-live-server)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mpd="sng">
                      <a:solidFill>
                        <a:srgbClr val="FFC94A"/>
                      </a:solidFill>
                      <a:prstDash val="soli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后端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Spring Boot</a:t>
                      </a:r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</a:t>
                      </a:r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JDK 17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前端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Vue3</a:t>
                      </a:r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</a:t>
                      </a:r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Vite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/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数据库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MySQL8.0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l" rtl="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中间件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ClrTx/>
                        <a:buSzTx/>
                        <a:buFontTx/>
                        <a:buNone/>
                      </a:pPr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Redis</a:t>
                      </a:r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</a:t>
                      </a:r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Docker</a:t>
                      </a:r>
                      <a:r>
                        <a:rPr lang="zh-CN" altLang="en-US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</a:t>
                      </a:r>
                      <a:r>
                        <a:rPr lang="en-US" altLang="zh-CN" sz="2400" b="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RabbitMQ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图文框 18"/>
          <p:cNvSpPr/>
          <p:nvPr/>
        </p:nvSpPr>
        <p:spPr>
          <a:xfrm>
            <a:off x="475510" y="286669"/>
            <a:ext cx="11240980" cy="6284662"/>
          </a:xfrm>
          <a:prstGeom prst="frame">
            <a:avLst>
              <a:gd name="adj1" fmla="val 658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0" name="图文框 19"/>
          <p:cNvSpPr/>
          <p:nvPr/>
        </p:nvSpPr>
        <p:spPr>
          <a:xfrm>
            <a:off x="322912" y="536662"/>
            <a:ext cx="11546177" cy="5784676"/>
          </a:xfrm>
          <a:prstGeom prst="frame">
            <a:avLst>
              <a:gd name="adj1" fmla="val 866"/>
            </a:avLst>
          </a:prstGeom>
          <a:solidFill>
            <a:srgbClr val="004A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3172" y="401820"/>
            <a:ext cx="640144" cy="668067"/>
          </a:xfrm>
          <a:prstGeom prst="rect">
            <a:avLst/>
          </a:prstGeom>
          <a:solidFill>
            <a:srgbClr val="3187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36936" y="688150"/>
            <a:ext cx="474870" cy="495584"/>
          </a:xfrm>
          <a:prstGeom prst="rect">
            <a:avLst/>
          </a:prstGeom>
          <a:solidFill>
            <a:srgbClr val="F7C1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410978" y="693555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3200" dirty="0">
                <a:solidFill>
                  <a:srgbClr val="00355C"/>
                </a:solidFill>
              </a:rPr>
              <a:t>测试人员分工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-913511" y="-1730840"/>
            <a:ext cx="13957141" cy="10476193"/>
            <a:chOff x="-913511" y="-1730840"/>
            <a:chExt cx="13957141" cy="10476193"/>
          </a:xfrm>
        </p:grpSpPr>
        <p:sp>
          <p:nvSpPr>
            <p:cNvPr id="54" name="斜纹 53"/>
            <p:cNvSpPr/>
            <p:nvPr/>
          </p:nvSpPr>
          <p:spPr>
            <a:xfrm rot="7976160" flipH="1">
              <a:off x="11007748" y="-19264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5" name="斜纹 54"/>
            <p:cNvSpPr/>
            <p:nvPr/>
          </p:nvSpPr>
          <p:spPr>
            <a:xfrm rot="7976160" flipH="1">
              <a:off x="11120147" y="-546588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6" name="斜纹 55"/>
            <p:cNvSpPr/>
            <p:nvPr/>
          </p:nvSpPr>
          <p:spPr>
            <a:xfrm rot="18776160" flipH="1">
              <a:off x="-1802122" y="6354505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0070C0"/>
                </a:gs>
                <a:gs pos="68000">
                  <a:srgbClr val="0070C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  <p:sp>
          <p:nvSpPr>
            <p:cNvPr id="57" name="斜纹 56"/>
            <p:cNvSpPr/>
            <p:nvPr/>
          </p:nvSpPr>
          <p:spPr>
            <a:xfrm rot="18776160" flipH="1">
              <a:off x="-2097763" y="6821869"/>
              <a:ext cx="3107736" cy="739231"/>
            </a:xfrm>
            <a:prstGeom prst="diagStripe">
              <a:avLst>
                <a:gd name="adj" fmla="val 67847"/>
              </a:avLst>
            </a:prstGeom>
            <a:gradFill>
              <a:gsLst>
                <a:gs pos="0">
                  <a:srgbClr val="F7C15D"/>
                </a:gs>
                <a:gs pos="68000">
                  <a:srgbClr val="E9AC01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ea typeface="思源黑体 CN Bold" panose="020B0800000000000000" pitchFamily="34" charset="-122"/>
              </a:endParaRPr>
            </a:p>
          </p:txBody>
        </p:sp>
      </p:grpSp>
      <p:graphicFrame>
        <p:nvGraphicFramePr>
          <p:cNvPr id="47" name="表格 6"/>
          <p:cNvGraphicFramePr/>
          <p:nvPr>
            <p:extLst>
              <p:ext uri="{D42A27DB-BD31-4B8C-83A1-F6EECF244321}">
                <p14:modId xmlns:p14="http://schemas.microsoft.com/office/powerpoint/2010/main" val="3801357197"/>
              </p:ext>
            </p:extLst>
          </p:nvPr>
        </p:nvGraphicFramePr>
        <p:xfrm>
          <a:off x="3013075" y="1763275"/>
          <a:ext cx="6223318" cy="333145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2102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21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成员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b="1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职责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12700" cmpd="sng">
                      <a:solidFill>
                        <a:srgbClr val="FFC94A"/>
                      </a:solidFill>
                      <a:prstDash val="solid"/>
                    </a:lnT>
                    <a:lnB w="38100" cmpd="sng">
                      <a:solidFill>
                        <a:srgbClr val="FFC94A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94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谢江峰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测试计划制定、用例评审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8100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孔建明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用户管理模块测试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吴金权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翻译与</a:t>
                      </a:r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 OCR 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模块测试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66290">
                <a:tc>
                  <a:txBody>
                    <a:bodyPr/>
                    <a:lstStyle/>
                    <a:p>
                      <a:pPr algn="ctr" rtl="0">
                        <a:buClrTx/>
                        <a:buSzTx/>
                        <a:buFontTx/>
                        <a:buNone/>
                      </a:pP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阿卜杜热依木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>
                        <a:buClrTx/>
                        <a:buSzTx/>
                        <a:buFontTx/>
                        <a:buNone/>
                      </a:pPr>
                      <a:r>
                        <a:rPr lang="en-US" altLang="zh-CN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UI</a:t>
                      </a:r>
                      <a:r>
                        <a:rPr lang="zh-CN" altLang="en-US" sz="2400" noProof="0" dirty="0">
                          <a:solidFill>
                            <a:srgbClr val="00000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</a:rPr>
                        <a:t>、兼容性与性能测试</a:t>
                      </a:r>
                    </a:p>
                  </a:txBody>
                  <a:tcPr anchor="ctr">
                    <a:lnL w="12700" cmpd="sng">
                      <a:solidFill>
                        <a:srgbClr val="FFC94A"/>
                      </a:solidFill>
                      <a:prstDash val="solid"/>
                    </a:lnL>
                    <a:lnR w="12700" cmpd="sng">
                      <a:solidFill>
                        <a:srgbClr val="FFC94A"/>
                      </a:solidFill>
                      <a:prstDash val="solid"/>
                    </a:lnR>
                    <a:lnT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FFC94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0.1751968503937,&quot;left&quot;:109.2532283464567,&quot;top&quot;:146.72771653543307,&quot;width&quot;:741.493779527559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54.08149606299213,&quot;left&quot;:121.93188976377954,&quot;top&quot;:218.91259842519685,&quot;width&quot;:716.1362992125985}"/>
</p:tagLst>
</file>

<file path=ppt/theme/theme1.xml><?xml version="1.0" encoding="utf-8"?>
<a:theme xmlns:a="http://schemas.openxmlformats.org/drawingml/2006/main" name="Office 主题​​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7C15D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思源黑体 CN Bold"/>
        <a:ea typeface="思源黑体 CN Bold"/>
        <a:cs typeface=""/>
      </a:majorFont>
      <a:minorFont>
        <a:latin typeface="思源黑体 CN Bold"/>
        <a:ea typeface="思源黑体 CN 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3187C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1038</Words>
  <Application>Microsoft Office PowerPoint</Application>
  <PresentationFormat>宽屏</PresentationFormat>
  <Paragraphs>260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4" baseType="lpstr">
      <vt:lpstr>宋体</vt:lpstr>
      <vt:lpstr>Microsoft YaHei UI</vt:lpstr>
      <vt:lpstr>Segoe UI Symbol</vt:lpstr>
      <vt:lpstr>思源黑体 CN Bold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M19162</dc:creator>
  <cp:lastModifiedBy>江峰 谢</cp:lastModifiedBy>
  <cp:revision>330</cp:revision>
  <dcterms:created xsi:type="dcterms:W3CDTF">2022-06-07T07:57:00Z</dcterms:created>
  <dcterms:modified xsi:type="dcterms:W3CDTF">2026-01-15T07:24:11Z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DF8EAC252962498397AA4F53FA073B3B_11</vt:lpwstr>
  </property>
  <property fmtid="{D5CDD505-2E9C-101B-9397-08002B2CF9AE}" pid="3" name="KSOProductBuildVer">
    <vt:lpwstr>2052-12.1.0.24034</vt:lpwstr>
  </property>
  <property fmtid="{D5CDD505-2E9C-101B-9397-08002B2CF9AE}" pid="4" name="KSOTemplateUUID">
    <vt:lpwstr>v1.0_mb_yLpHW7NDqDQGI0dhjKS5eg==</vt:lpwstr>
  </property>
</Properties>
</file>